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2" r:id="rId4"/>
    <p:sldId id="259" r:id="rId5"/>
    <p:sldId id="260" r:id="rId6"/>
    <p:sldId id="267" r:id="rId7"/>
    <p:sldId id="261" r:id="rId8"/>
    <p:sldId id="265" r:id="rId9"/>
    <p:sldId id="262" r:id="rId10"/>
    <p:sldId id="264" r:id="rId11"/>
    <p:sldId id="263" r:id="rId12"/>
    <p:sldId id="268" r:id="rId13"/>
    <p:sldId id="283" r:id="rId14"/>
    <p:sldId id="284" r:id="rId15"/>
    <p:sldId id="270" r:id="rId16"/>
    <p:sldId id="271" r:id="rId17"/>
    <p:sldId id="266" r:id="rId18"/>
    <p:sldId id="269" r:id="rId19"/>
    <p:sldId id="274" r:id="rId20"/>
    <p:sldId id="272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00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19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69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4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114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8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09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84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6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12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1B6E7-2255-41BC-8E84-1AAB2118380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777CE-DE83-4BAF-A905-D21680D5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2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adb.org/am/2010/pages.cfm?lang=en&amp;id=669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Charts and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EDC&amp;I 583</a:t>
            </a:r>
          </a:p>
          <a:p>
            <a:pPr algn="r"/>
            <a:r>
              <a:rPr lang="en-US" dirty="0" smtClean="0"/>
              <a:t>Message Design</a:t>
            </a:r>
          </a:p>
          <a:p>
            <a:pPr algn="r"/>
            <a:r>
              <a:rPr lang="en-US" dirty="0" smtClean="0"/>
              <a:t>8 February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97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Charts, Graphs, and Statistical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Tufte’s “amazing shrinking doctor”</a:t>
            </a:r>
          </a:p>
          <a:p>
            <a:pPr lvl="1"/>
            <a:r>
              <a:rPr lang="en-US" dirty="0" smtClean="0"/>
              <a:t>Only the height of the figure is relevant</a:t>
            </a:r>
          </a:p>
          <a:p>
            <a:pPr lvl="1"/>
            <a:r>
              <a:rPr lang="en-US" dirty="0" smtClean="0"/>
              <a:t>But the natural reaction is to read both height and area as important</a:t>
            </a:r>
          </a:p>
          <a:p>
            <a:pPr lvl="1"/>
            <a:r>
              <a:rPr lang="en-US" dirty="0" smtClean="0"/>
              <a:t>If big doc = 8 ft., and small doc = 4 ft</a:t>
            </a:r>
          </a:p>
          <a:p>
            <a:pPr lvl="1"/>
            <a:r>
              <a:rPr lang="en-US" dirty="0" smtClean="0"/>
              <a:t>Small doc weights 100 lbs, big doc weighs??</a:t>
            </a:r>
          </a:p>
          <a:p>
            <a:pPr lvl="2"/>
            <a:r>
              <a:rPr lang="en-US" dirty="0" smtClean="0"/>
              <a:t>(more than 200 lbs!)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28098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63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Another Distortion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The State of the World’s Children, 2000</a:t>
            </a:r>
          </a:p>
          <a:p>
            <a:pPr lvl="1"/>
            <a:r>
              <a:rPr lang="en-US" dirty="0" smtClean="0"/>
              <a:t>“growing </a:t>
            </a:r>
            <a:r>
              <a:rPr lang="en-US" dirty="0"/>
              <a:t>[</a:t>
            </a:r>
            <a:r>
              <a:rPr lang="en-US" dirty="0" smtClean="0"/>
              <a:t>income] gap </a:t>
            </a:r>
            <a:r>
              <a:rPr lang="en-US" dirty="0"/>
              <a:t>between rich and poor </a:t>
            </a:r>
            <a:r>
              <a:rPr lang="en-US" dirty="0" smtClean="0"/>
              <a:t>countries”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igh-income countries clearly increased </a:t>
            </a:r>
            <a:r>
              <a:rPr lang="en-US" dirty="0"/>
              <a:t>from ≈ $12 K to </a:t>
            </a:r>
            <a:r>
              <a:rPr lang="en-US" dirty="0" smtClean="0"/>
              <a:t>≈ $26 K</a:t>
            </a:r>
          </a:p>
          <a:p>
            <a:pPr lvl="1"/>
            <a:r>
              <a:rPr lang="en-US" dirty="0" smtClean="0"/>
              <a:t>But what happened to poor or middle countries?  </a:t>
            </a:r>
          </a:p>
          <a:p>
            <a:pPr lvl="1"/>
            <a:r>
              <a:rPr lang="en-US" dirty="0" smtClean="0"/>
              <a:t>Scale doesn’t allow us to tell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3810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54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Tufte’s “Data to Ink Ratio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ink used to “frame” the graphic (axes, labels, shading, etc.” should be </a:t>
            </a:r>
            <a:r>
              <a:rPr lang="en-US" b="1" i="1" dirty="0"/>
              <a:t>less dominant </a:t>
            </a:r>
            <a:r>
              <a:rPr lang="en-US" dirty="0"/>
              <a:t>than the ink used to represent the </a:t>
            </a:r>
            <a:r>
              <a:rPr lang="en-US" b="1" i="1" dirty="0"/>
              <a:t>actual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44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Chartjunk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Takes focus away from the data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2228" y="1600200"/>
            <a:ext cx="47227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Tuftean Bugbear: The “Duck”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Any chart or graph that contains “self-promoting” decoration, ornament, etc.</a:t>
            </a:r>
          </a:p>
          <a:p>
            <a:pPr lvl="1"/>
            <a:r>
              <a:rPr lang="en-US" dirty="0" smtClean="0"/>
              <a:t>Specific possibilities:  color, fake 3-D effects, random patterns and textures, and so on.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397151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Data to Ink - Redundancy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Should we really assume that people can’t do basic math?</a:t>
            </a:r>
          </a:p>
          <a:p>
            <a:r>
              <a:rPr lang="en-US" dirty="0" smtClean="0"/>
              <a:t>(i.e., wouldn’t “R10 per hour” suffice?)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2525611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158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Junk Chart to Simpler Chart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 those extra grey circles add anything?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1400" dirty="0" smtClean="0"/>
              <a:t>Improved version 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144" y="2133600"/>
            <a:ext cx="3848956" cy="342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694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Line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 of the “Data to Ink Ratio” in action</a:t>
            </a:r>
          </a:p>
          <a:p>
            <a:pPr lvl="1"/>
            <a:r>
              <a:rPr lang="en-US" dirty="0" smtClean="0"/>
              <a:t>The ink used to “frame” the graphic (axes, labels, shading, etc.” should be </a:t>
            </a:r>
            <a:r>
              <a:rPr lang="en-US" b="1" i="1" dirty="0" smtClean="0"/>
              <a:t>less dominant </a:t>
            </a:r>
            <a:r>
              <a:rPr lang="en-US" dirty="0" smtClean="0"/>
              <a:t>than the ink used to represent the actual data</a:t>
            </a:r>
          </a:p>
          <a:p>
            <a:pPr lvl="1"/>
            <a:r>
              <a:rPr lang="en-US" i="1" dirty="0" smtClean="0"/>
              <a:t>Delete </a:t>
            </a:r>
            <a:r>
              <a:rPr lang="en-US" dirty="0" smtClean="0"/>
              <a:t>border, background color, grid lines</a:t>
            </a:r>
          </a:p>
          <a:p>
            <a:pPr lvl="1"/>
            <a:r>
              <a:rPr lang="en-US" dirty="0" smtClean="0"/>
              <a:t>Focus attention on </a:t>
            </a:r>
            <a:r>
              <a:rPr lang="en-US" i="1" dirty="0" smtClean="0"/>
              <a:t>horizontal scales </a:t>
            </a:r>
            <a:r>
              <a:rPr lang="en-US" dirty="0" smtClean="0"/>
              <a:t>(“the ‘data ink’”)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i="1" dirty="0" smtClean="0"/>
              <a:t>Low </a:t>
            </a:r>
            <a:r>
              <a:rPr lang="en-US" sz="2600" dirty="0" smtClean="0"/>
              <a:t>data/ink ratio (bad)↓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b="1" i="1" dirty="0" smtClean="0"/>
          </a:p>
          <a:p>
            <a:r>
              <a:rPr lang="en-US" sz="2400" b="1" i="1" dirty="0" smtClean="0"/>
              <a:t>High </a:t>
            </a:r>
            <a:r>
              <a:rPr lang="en-US" sz="2400" dirty="0" smtClean="0"/>
              <a:t>data/ink ratio (good)↓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00834"/>
            <a:ext cx="2514599" cy="18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514599" cy="187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860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Studies show that many people (students) </a:t>
            </a:r>
            <a:r>
              <a:rPr lang="en-US" i="1" dirty="0" smtClean="0"/>
              <a:t>don’t like </a:t>
            </a:r>
            <a:r>
              <a:rPr lang="en-US" dirty="0" smtClean="0"/>
              <a:t>Tufte’s minimalist approach</a:t>
            </a:r>
          </a:p>
          <a:p>
            <a:r>
              <a:rPr lang="en-US" dirty="0" smtClean="0"/>
              <a:t>They’d rather have “chartjunk”!</a:t>
            </a:r>
          </a:p>
          <a:p>
            <a:r>
              <a:rPr lang="en-US" dirty="0" smtClean="0"/>
              <a:t>Are they reflecting what they’ve been exposed to, how they’ve been taught, or is Tufte wrong?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84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A Counter-Example</a:t>
            </a:r>
            <a:br>
              <a:rPr lang="en-US" dirty="0"/>
            </a:br>
            <a:r>
              <a:rPr lang="en-US" sz="3600" dirty="0" smtClean="0"/>
              <a:t>(“</a:t>
            </a:r>
            <a:r>
              <a:rPr lang="en-US" sz="3600" dirty="0"/>
              <a:t>Why People Like Chartjunk</a:t>
            </a:r>
            <a:r>
              <a:rPr lang="en-US" sz="3600" dirty="0" smtClean="0"/>
              <a:t>”?)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“Risk Characterization Theater” </a:t>
            </a:r>
          </a:p>
          <a:p>
            <a:pPr lvl="1"/>
            <a:r>
              <a:rPr lang="en-US" dirty="0" smtClean="0"/>
              <a:t>How to show risks in a population</a:t>
            </a:r>
          </a:p>
          <a:p>
            <a:pPr lvl="1"/>
            <a:r>
              <a:rPr lang="en-US" dirty="0" smtClean="0"/>
              <a:t>Here, 2% risk (20 cases out of 1000)</a:t>
            </a:r>
          </a:p>
          <a:p>
            <a:pPr lvl="1"/>
            <a:r>
              <a:rPr lang="en-US" dirty="0" smtClean="0"/>
              <a:t>Tufte wouldn’t like – low data/ink ratio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88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This Evening’s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Debrief on </a:t>
            </a:r>
            <a:r>
              <a:rPr lang="en-US" dirty="0" smtClean="0"/>
              <a:t>Superbowl</a:t>
            </a:r>
            <a:r>
              <a:rPr lang="en-US" dirty="0" smtClean="0"/>
              <a:t> Ads: Design elements</a:t>
            </a:r>
          </a:p>
          <a:p>
            <a:r>
              <a:rPr lang="en-US" dirty="0" smtClean="0"/>
              <a:t>Good and Bad examples</a:t>
            </a:r>
          </a:p>
          <a:p>
            <a:r>
              <a:rPr lang="en-US" dirty="0" smtClean="0"/>
              <a:t>Presentation: Charts and Graphs</a:t>
            </a:r>
          </a:p>
          <a:p>
            <a:pPr lvl="1"/>
            <a:r>
              <a:rPr lang="en-US" dirty="0" smtClean="0"/>
              <a:t>Sidebar: </a:t>
            </a:r>
            <a:r>
              <a:rPr lang="en-US" i="1" dirty="0" smtClean="0"/>
              <a:t>Economist </a:t>
            </a:r>
            <a:r>
              <a:rPr lang="en-US" dirty="0" smtClean="0"/>
              <a:t>magazine (“newspaper”)</a:t>
            </a:r>
          </a:p>
          <a:p>
            <a:pPr lvl="1"/>
            <a:r>
              <a:rPr lang="en-US" dirty="0" smtClean="0"/>
              <a:t>Sidebar: The XKCD </a:t>
            </a:r>
            <a:r>
              <a:rPr lang="en-US" i="1" dirty="0" smtClean="0"/>
              <a:t>Money</a:t>
            </a:r>
            <a:r>
              <a:rPr lang="en-US" dirty="0" smtClean="0"/>
              <a:t> chart (cf. paper &amp; online)</a:t>
            </a:r>
          </a:p>
          <a:p>
            <a:r>
              <a:rPr lang="en-US" dirty="0" smtClean="0"/>
              <a:t>Discuss Tufte, Williams, articles</a:t>
            </a:r>
          </a:p>
          <a:p>
            <a:r>
              <a:rPr lang="en-US" dirty="0" smtClean="0"/>
              <a:t>Re-design Presentations</a:t>
            </a:r>
          </a:p>
          <a:p>
            <a:r>
              <a:rPr lang="en-US" dirty="0" smtClean="0"/>
              <a:t>A quick tour through journals, associations,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600" dirty="0" smtClean="0"/>
              <a:t>Or Showing Risk over Time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Survival of doctors born between 1900 and </a:t>
            </a:r>
            <a:r>
              <a:rPr lang="en-US" dirty="0" smtClean="0"/>
              <a:t>1930</a:t>
            </a:r>
          </a:p>
          <a:p>
            <a:pPr lvl="1"/>
            <a:r>
              <a:rPr lang="en-US" dirty="0" smtClean="0"/>
              <a:t>Smokers and non-smokers</a:t>
            </a:r>
          </a:p>
          <a:p>
            <a:pPr lvl="1"/>
            <a:r>
              <a:rPr lang="en-US" dirty="0" smtClean="0"/>
              <a:t>Cf.: Original graph: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465070" cy="547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598" y="3881966"/>
            <a:ext cx="2428461" cy="242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41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More Risk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The “risk characterization stadium” </a:t>
            </a:r>
          </a:p>
          <a:p>
            <a:pPr lvl="1"/>
            <a:r>
              <a:rPr lang="en-US" dirty="0" smtClean="0"/>
              <a:t>For 2% risk out of a population of 10,000</a:t>
            </a:r>
          </a:p>
          <a:p>
            <a:pPr lvl="1"/>
            <a:r>
              <a:rPr lang="en-US" dirty="0" smtClean="0"/>
              <a:t>(20 cases)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4762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49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Interpreting Graphs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80458"/>
            <a:ext cx="6448425" cy="491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14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Variations on Bar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Box-and-whisker plot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44420"/>
            <a:ext cx="5591175" cy="401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95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Dealing with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“Seems like this one is an </a:t>
            </a:r>
            <a:r>
              <a:rPr lang="en-US" dirty="0" smtClean="0"/>
              <a:t>anomaly…”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5504"/>
            <a:ext cx="5305425" cy="39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9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Other Graph-Like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Dot plot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80902"/>
            <a:ext cx="4705350" cy="521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21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Stem-and-Leaf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for showing distributions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57400"/>
            <a:ext cx="46196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51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Scatter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Patterns underlying distributions show up well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91716"/>
            <a:ext cx="3657600" cy="36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332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Tufte: “Calming the grid down” – are you a minimalist or a chart-</a:t>
            </a:r>
            <a:r>
              <a:rPr lang="en-US" dirty="0" smtClean="0"/>
              <a:t>junkist</a:t>
            </a:r>
            <a:r>
              <a:rPr lang="en-US" dirty="0" smtClean="0"/>
              <a:t>?  What does chart junk </a:t>
            </a:r>
            <a:r>
              <a:rPr lang="en-US" i="1" u="sng" dirty="0" smtClean="0"/>
              <a:t>add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Interpret the Latin America and Asia Productivity Gains graph; come up with a one-sentence description of what it conveys</a:t>
            </a:r>
          </a:p>
          <a:p>
            <a:r>
              <a:rPr lang="en-US" dirty="0" smtClean="0"/>
              <a:t>If we were to reinvent the </a:t>
            </a:r>
            <a:r>
              <a:rPr lang="en-US" dirty="0" smtClean="0"/>
              <a:t>isotype</a:t>
            </a:r>
            <a:r>
              <a:rPr lang="en-US" dirty="0" smtClean="0"/>
              <a:t> symbols today, what would we want to include? (And how would the approach look different from how it looked in the 1920s?)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37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 smtClean="0"/>
              <a:t>First… Word Clouds and Review of Doc Student Applications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94755"/>
            <a:ext cx="8229600" cy="33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Charts and Graphs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Somebody had to invent all this stuff…</a:t>
            </a:r>
          </a:p>
          <a:p>
            <a:r>
              <a:rPr lang="en-US" dirty="0" smtClean="0"/>
              <a:t>William </a:t>
            </a:r>
            <a:r>
              <a:rPr lang="en-US" dirty="0"/>
              <a:t>Playfair </a:t>
            </a:r>
            <a:r>
              <a:rPr lang="en-US" dirty="0" smtClean="0"/>
              <a:t>(1759 –1823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Scottish </a:t>
            </a:r>
            <a:r>
              <a:rPr lang="en-US" dirty="0"/>
              <a:t>engineer and political </a:t>
            </a:r>
            <a:r>
              <a:rPr lang="en-US" dirty="0" smtClean="0"/>
              <a:t>economist</a:t>
            </a:r>
          </a:p>
          <a:p>
            <a:r>
              <a:rPr lang="en-US" dirty="0" smtClean="0"/>
              <a:t>Bar graph and pie chart (uh oh…)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2533650" cy="356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42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Bar Chart – by Playfair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Exports and imports of </a:t>
            </a:r>
            <a:r>
              <a:rPr lang="en-US" dirty="0" smtClean="0"/>
              <a:t>Scotland,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1786</a:t>
            </a:r>
          </a:p>
          <a:p>
            <a:r>
              <a:rPr lang="en-US" dirty="0" smtClean="0"/>
              <a:t>One of the first to use this format</a:t>
            </a:r>
          </a:p>
          <a:p>
            <a:r>
              <a:rPr lang="en-US" dirty="0" smtClean="0"/>
              <a:t>Two data-points per year</a:t>
            </a:r>
          </a:p>
          <a:p>
            <a:r>
              <a:rPr lang="en-US" dirty="0" smtClean="0"/>
              <a:t>X-axis as </a:t>
            </a:r>
            <a:r>
              <a:rPr lang="en-US" i="1" dirty="0" smtClean="0"/>
              <a:t>quantity</a:t>
            </a:r>
            <a:r>
              <a:rPr lang="en-US" dirty="0" smtClean="0"/>
              <a:t> rather than </a:t>
            </a:r>
            <a:r>
              <a:rPr lang="en-US" i="1" dirty="0" smtClean="0"/>
              <a:t>time</a:t>
            </a:r>
            <a:r>
              <a:rPr lang="en-US" dirty="0" smtClean="0"/>
              <a:t> was a novelty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0488" y="1733134"/>
            <a:ext cx="3895844" cy="561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01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Line Graph – by Playfair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dirty="0" smtClean="0"/>
              <a:t>Trade balance time series sequence</a:t>
            </a:r>
          </a:p>
          <a:p>
            <a:r>
              <a:rPr lang="en-US" i="1" dirty="0" smtClean="0"/>
              <a:t>Commercial and Political Atlas</a:t>
            </a:r>
            <a:r>
              <a:rPr lang="en-US" dirty="0" smtClean="0"/>
              <a:t>, 1786</a:t>
            </a:r>
          </a:p>
          <a:p>
            <a:pPr lvl="1"/>
            <a:r>
              <a:rPr lang="en-US" dirty="0" smtClean="0"/>
              <a:t>Imports/exports, Denmark/Norway to/from England</a:t>
            </a:r>
          </a:p>
          <a:p>
            <a:pPr lvl="1"/>
            <a:r>
              <a:rPr lang="en-US" dirty="0" smtClean="0"/>
              <a:t>1700-1780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10410"/>
            <a:ext cx="4508231" cy="316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47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Pie Chart – by Playfair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667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Statistical </a:t>
            </a:r>
            <a:r>
              <a:rPr lang="en-US" i="1" dirty="0" smtClean="0"/>
              <a:t>Breviary,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1801</a:t>
            </a:r>
          </a:p>
          <a:p>
            <a:r>
              <a:rPr lang="en-US" dirty="0" smtClean="0"/>
              <a:t>Early pie chart (or mix of pie and bar); variables:</a:t>
            </a:r>
          </a:p>
          <a:p>
            <a:pPr lvl="1"/>
            <a:r>
              <a:rPr lang="en-US" dirty="0" smtClean="0"/>
              <a:t>land </a:t>
            </a:r>
            <a:r>
              <a:rPr lang="en-US" dirty="0"/>
              <a:t>mass </a:t>
            </a:r>
            <a:r>
              <a:rPr lang="en-US" dirty="0" smtClean="0"/>
              <a:t>empires (</a:t>
            </a:r>
            <a:r>
              <a:rPr lang="en-US" dirty="0"/>
              <a:t>pie </a:t>
            </a:r>
            <a:r>
              <a:rPr lang="en-US" dirty="0" smtClean="0"/>
              <a:t>charts)</a:t>
            </a:r>
          </a:p>
          <a:p>
            <a:pPr lvl="1"/>
            <a:r>
              <a:rPr lang="en-US" dirty="0" smtClean="0"/>
              <a:t>relative </a:t>
            </a:r>
            <a:r>
              <a:rPr lang="en-US" dirty="0"/>
              <a:t>population (</a:t>
            </a:r>
            <a:r>
              <a:rPr lang="en-US" dirty="0" smtClean="0"/>
              <a:t>graphs)</a:t>
            </a:r>
          </a:p>
          <a:p>
            <a:pPr lvl="1"/>
            <a:r>
              <a:rPr lang="en-US" dirty="0" smtClean="0"/>
              <a:t>relative </a:t>
            </a:r>
            <a:r>
              <a:rPr lang="en-US" dirty="0"/>
              <a:t>revenues (graphs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maritime </a:t>
            </a:r>
            <a:r>
              <a:rPr lang="en-US" dirty="0"/>
              <a:t>powers (color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relative </a:t>
            </a:r>
            <a:r>
              <a:rPr lang="en-US" dirty="0"/>
              <a:t>tax burden on their population (graphs</a:t>
            </a:r>
            <a:r>
              <a:rPr lang="en-US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87908"/>
            <a:ext cx="5943600" cy="335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17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 Variant: Polar Area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Used famously by Florence </a:t>
            </a:r>
            <a:r>
              <a:rPr lang="en-US" dirty="0" smtClean="0"/>
              <a:t>Nightingale </a:t>
            </a:r>
            <a:r>
              <a:rPr lang="en-US" dirty="0" smtClean="0"/>
              <a:t>to represent Crimean War deaths (1855)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plot cyclic phenomena (e.g., count of deaths by month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If death </a:t>
            </a:r>
            <a:r>
              <a:rPr lang="en-US" dirty="0"/>
              <a:t>count in each month is subdivided by cause of death, </a:t>
            </a:r>
            <a:r>
              <a:rPr lang="en-US" dirty="0" smtClean="0"/>
              <a:t>once can make </a:t>
            </a:r>
            <a:r>
              <a:rPr lang="en-US" dirty="0"/>
              <a:t>multiple comparisons on one </a:t>
            </a:r>
            <a:r>
              <a:rPr lang="en-US" dirty="0" smtClean="0"/>
              <a:t>diagram</a:t>
            </a:r>
          </a:p>
          <a:p>
            <a:pPr lvl="1"/>
            <a:r>
              <a:rPr lang="en-US" dirty="0" smtClean="0"/>
              <a:t>Today </a:t>
            </a:r>
            <a:r>
              <a:rPr lang="en-US" dirty="0"/>
              <a:t>sometimes “Circular </a:t>
            </a:r>
            <a:r>
              <a:rPr lang="en-US" dirty="0" smtClean="0"/>
              <a:t>histogram”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048000"/>
            <a:ext cx="4651513" cy="29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99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Pie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People have more trouble estimating quantity by </a:t>
            </a:r>
            <a:r>
              <a:rPr lang="en-US" i="1" dirty="0" smtClean="0"/>
              <a:t>angle or area </a:t>
            </a:r>
            <a:r>
              <a:rPr lang="en-US" dirty="0" smtClean="0"/>
              <a:t> than by </a:t>
            </a:r>
            <a:r>
              <a:rPr lang="en-US" i="1" dirty="0" smtClean="0"/>
              <a:t>line length</a:t>
            </a:r>
          </a:p>
          <a:p>
            <a:r>
              <a:rPr lang="en-US" dirty="0" smtClean="0"/>
              <a:t>With which of these do you get a more accurate reading? </a:t>
            </a:r>
            <a:r>
              <a:rPr lang="en-US" dirty="0" smtClean="0">
                <a:sym typeface="Symbol"/>
              </a:rPr>
              <a:t>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362" y="2438400"/>
            <a:ext cx="45261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65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793</Words>
  <Application>Microsoft Office PowerPoint</Application>
  <PresentationFormat>On-screen Show (4:3)</PresentationFormat>
  <Paragraphs>123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1_Office Theme</vt:lpstr>
      <vt:lpstr>Charts and Graphs</vt:lpstr>
      <vt:lpstr>This Evening’s Agenda</vt:lpstr>
      <vt:lpstr>First… Word Clouds and Review of Doc Student Applications</vt:lpstr>
      <vt:lpstr>Charts and Graphs</vt:lpstr>
      <vt:lpstr>Bar Chart – by Playfair</vt:lpstr>
      <vt:lpstr>Line Graph – by Playfair</vt:lpstr>
      <vt:lpstr>Pie Chart – by Playfair</vt:lpstr>
      <vt:lpstr>A Variant: Polar Area Diagram</vt:lpstr>
      <vt:lpstr>Pie Problems</vt:lpstr>
      <vt:lpstr>Charts, Graphs, and Statistical Distortion</vt:lpstr>
      <vt:lpstr>Another Distortion</vt:lpstr>
      <vt:lpstr>Tufte’s “Data to Ink Ratio”</vt:lpstr>
      <vt:lpstr>Chartjunk</vt:lpstr>
      <vt:lpstr>Tuftean Bugbear: The “Duck”</vt:lpstr>
      <vt:lpstr>Data to Ink - Redundancy</vt:lpstr>
      <vt:lpstr>Junk Chart to Simpler Chart</vt:lpstr>
      <vt:lpstr>Line Graphs</vt:lpstr>
      <vt:lpstr>But…</vt:lpstr>
      <vt:lpstr>A Counter-Example (“Why People Like Chartjunk”?)</vt:lpstr>
      <vt:lpstr>Or Showing Risk over Time</vt:lpstr>
      <vt:lpstr>More Risk Visualization</vt:lpstr>
      <vt:lpstr>Interpreting Graphs</vt:lpstr>
      <vt:lpstr>Variations on Bar Charts</vt:lpstr>
      <vt:lpstr>Dealing with Outliers</vt:lpstr>
      <vt:lpstr>Other Graph-Like Representations</vt:lpstr>
      <vt:lpstr>Stem-and-Leaf Plot</vt:lpstr>
      <vt:lpstr>Scatter Plot</vt:lpstr>
      <vt:lpstr>Questions for 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Kerr</dc:creator>
  <cp:lastModifiedBy>stkerr</cp:lastModifiedBy>
  <cp:revision>28</cp:revision>
  <dcterms:created xsi:type="dcterms:W3CDTF">2012-02-06T22:59:03Z</dcterms:created>
  <dcterms:modified xsi:type="dcterms:W3CDTF">2012-02-09T00:20:40Z</dcterms:modified>
</cp:coreProperties>
</file>